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310" r:id="rId4"/>
    <p:sldId id="258" r:id="rId5"/>
    <p:sldId id="259" r:id="rId6"/>
    <p:sldId id="260" r:id="rId7"/>
    <p:sldId id="290" r:id="rId8"/>
    <p:sldId id="261" r:id="rId9"/>
    <p:sldId id="262" r:id="rId10"/>
    <p:sldId id="263" r:id="rId11"/>
    <p:sldId id="315" r:id="rId12"/>
    <p:sldId id="264" r:id="rId13"/>
    <p:sldId id="296" r:id="rId14"/>
    <p:sldId id="297" r:id="rId15"/>
    <p:sldId id="298" r:id="rId16"/>
    <p:sldId id="299" r:id="rId17"/>
    <p:sldId id="265" r:id="rId18"/>
    <p:sldId id="266" r:id="rId19"/>
    <p:sldId id="267" r:id="rId20"/>
    <p:sldId id="300" r:id="rId21"/>
    <p:sldId id="301" r:id="rId22"/>
    <p:sldId id="268" r:id="rId23"/>
    <p:sldId id="269" r:id="rId24"/>
    <p:sldId id="279" r:id="rId25"/>
    <p:sldId id="282" r:id="rId26"/>
    <p:sldId id="281" r:id="rId27"/>
    <p:sldId id="280" r:id="rId28"/>
    <p:sldId id="270" r:id="rId29"/>
    <p:sldId id="271" r:id="rId30"/>
    <p:sldId id="276" r:id="rId31"/>
    <p:sldId id="272" r:id="rId32"/>
    <p:sldId id="316" r:id="rId33"/>
    <p:sldId id="302" r:id="rId34"/>
    <p:sldId id="314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1" r:id="rId43"/>
    <p:sldId id="312" r:id="rId44"/>
    <p:sldId id="313" r:id="rId45"/>
    <p:sldId id="289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24" autoAdjust="0"/>
  </p:normalViewPr>
  <p:slideViewPr>
    <p:cSldViewPr>
      <p:cViewPr varScale="1">
        <p:scale>
          <a:sx n="85" d="100"/>
          <a:sy n="85" d="100"/>
        </p:scale>
        <p:origin x="-1382" y="-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7C987-79F6-4445-B251-3A2FABC0D9B2}" type="datetimeFigureOut">
              <a:rPr lang="it-IT" smtClean="0"/>
              <a:pPr/>
              <a:t>15/12/2017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0332A-B114-4A8C-B6E5-E3A2C817B9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39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32A-B114-4A8C-B6E5-E3A2C817B941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C5E5-B305-4F51-98E3-0C12E656D325}" type="datetime1">
              <a:rPr lang="it-IT" smtClean="0"/>
              <a:pPr/>
              <a:t>15/12/2017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705971"/>
      </p:ext>
    </p:extLst>
  </p:cSld>
  <p:clrMapOvr>
    <a:masterClrMapping/>
  </p:clrMapOvr>
  <p:transition spd="med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E106-3D0C-4ABD-AF39-635B1A5D5D92}" type="datetime1">
              <a:rPr lang="it-IT" smtClean="0"/>
              <a:pPr/>
              <a:t>15/12/2017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923588"/>
      </p:ext>
    </p:extLst>
  </p:cSld>
  <p:clrMapOvr>
    <a:masterClrMapping/>
  </p:clrMapOvr>
  <p:transition spd="med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5596-9A09-4E88-AB9F-33CC4A1F2E54}" type="datetime1">
              <a:rPr lang="it-IT" smtClean="0"/>
              <a:pPr/>
              <a:t>15/12/2017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204985"/>
      </p:ext>
    </p:extLst>
  </p:cSld>
  <p:clrMapOvr>
    <a:masterClrMapping/>
  </p:clrMapOvr>
  <p:transition spd="med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181A-34E0-409A-8EAD-40B9294B6104}" type="datetime1">
              <a:rPr lang="it-IT" smtClean="0"/>
              <a:pPr/>
              <a:t>15/12/2017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452625"/>
      </p:ext>
    </p:extLst>
  </p:cSld>
  <p:clrMapOvr>
    <a:masterClrMapping/>
  </p:clrMapOvr>
  <p:transition spd="med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BD6A-3FA4-4107-BD2D-5DF0D0DFA24F}" type="datetime1">
              <a:rPr lang="it-IT" smtClean="0"/>
              <a:pPr/>
              <a:t>15/12/2017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946341"/>
      </p:ext>
    </p:extLst>
  </p:cSld>
  <p:clrMapOvr>
    <a:masterClrMapping/>
  </p:clrMapOvr>
  <p:transition spd="med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75B6-8D54-4261-99F8-76883DC125ED}" type="datetime1">
              <a:rPr lang="it-IT" smtClean="0"/>
              <a:pPr/>
              <a:t>15/12/2017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240460"/>
      </p:ext>
    </p:extLst>
  </p:cSld>
  <p:clrMapOvr>
    <a:masterClrMapping/>
  </p:clrMapOvr>
  <p:transition spd="med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7B84-E748-4385-9572-A1041BC87FEE}" type="datetime1">
              <a:rPr lang="it-IT" smtClean="0"/>
              <a:pPr/>
              <a:t>15/12/2017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037092"/>
      </p:ext>
    </p:extLst>
  </p:cSld>
  <p:clrMapOvr>
    <a:masterClrMapping/>
  </p:clrMapOvr>
  <p:transition spd="med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3609-58B1-4DCE-81C6-16B9548C4AAC}" type="datetime1">
              <a:rPr lang="it-IT" smtClean="0"/>
              <a:pPr/>
              <a:t>15/12/2017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427185"/>
      </p:ext>
    </p:extLst>
  </p:cSld>
  <p:clrMapOvr>
    <a:masterClrMapping/>
  </p:clrMapOvr>
  <p:transition spd="med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14A4-8A78-449D-96EE-D578FD3AA881}" type="datetime1">
              <a:rPr lang="it-IT" smtClean="0"/>
              <a:pPr/>
              <a:t>15/12/2017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413046"/>
      </p:ext>
    </p:extLst>
  </p:cSld>
  <p:clrMapOvr>
    <a:masterClrMapping/>
  </p:clrMapOvr>
  <p:transition spd="med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AFA3-F907-4D82-876E-19CD898771DD}" type="datetime1">
              <a:rPr lang="it-IT" smtClean="0"/>
              <a:pPr/>
              <a:t>15/12/2017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794079"/>
      </p:ext>
    </p:extLst>
  </p:cSld>
  <p:clrMapOvr>
    <a:masterClrMapping/>
  </p:clrMapOvr>
  <p:transition spd="med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E885-D206-4192-9AD3-C9CD49AA2210}" type="datetime1">
              <a:rPr lang="it-IT" smtClean="0"/>
              <a:pPr/>
              <a:t>15/12/2017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007982"/>
      </p:ext>
    </p:extLst>
  </p:cSld>
  <p:clrMapOvr>
    <a:masterClrMapping/>
  </p:clrMapOvr>
  <p:transition spd="med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7A63-368D-4A09-8A8A-D87EC0594D4F}" type="datetime1">
              <a:rPr lang="it-IT" smtClean="0"/>
              <a:pPr/>
              <a:t>15/12/2017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BF270-BE41-400F-8676-AED71CCA0C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03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0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3140968"/>
            <a:ext cx="7776864" cy="304698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480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«</a:t>
            </a:r>
            <a:r>
              <a:rPr lang="it-IT" sz="4800" b="1" dirty="0" smtClean="0">
                <a:solidFill>
                  <a:srgbClr val="002060"/>
                </a:solidFill>
                <a:latin typeface="Monotype Corsiva"/>
                <a:ea typeface="Times New Roman"/>
              </a:rPr>
              <a:t>Corolla Virginea</a:t>
            </a:r>
            <a:r>
              <a:rPr lang="it-IT" sz="480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. Libri, argenti, paramenti sul culto della Immacolata Concezione» </a:t>
            </a:r>
            <a:endParaRPr lang="it-IT" sz="4800" dirty="0" smtClean="0">
              <a:solidFill>
                <a:srgbClr val="002060"/>
              </a:solidFill>
              <a:effectLst/>
              <a:latin typeface="Monotype Corsiva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it-IT" sz="480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Palermo, 5-17 dicembre 2017</a:t>
            </a:r>
            <a:endParaRPr lang="it-IT" sz="48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7" y="404664"/>
            <a:ext cx="7480935" cy="25956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619673" y="4797152"/>
            <a:ext cx="626571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Palatino Linotype" pitchFamily="18" charset="0"/>
              </a:rPr>
              <a:t>Cappella dell’Immacolata nella Santa Casa di Loyola</a:t>
            </a:r>
            <a:endParaRPr lang="it-IT" sz="3200" dirty="0">
              <a:latin typeface="Palatino Linotype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7456"/>
            <a:ext cx="6265719" cy="39641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744176" y="4797152"/>
            <a:ext cx="585216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Palatino Linotype" pitchFamily="18" charset="0"/>
              </a:rPr>
              <a:t>Missione di </a:t>
            </a:r>
            <a:r>
              <a:rPr lang="it-IT" sz="3200" dirty="0" err="1" smtClean="0">
                <a:latin typeface="Palatino Linotype" pitchFamily="18" charset="0"/>
              </a:rPr>
              <a:t>Nuestra</a:t>
            </a:r>
            <a:r>
              <a:rPr lang="it-IT" sz="3200" dirty="0" smtClean="0">
                <a:latin typeface="Palatino Linotype" pitchFamily="18" charset="0"/>
              </a:rPr>
              <a:t> </a:t>
            </a:r>
            <a:r>
              <a:rPr lang="it-IT" sz="3200" dirty="0" err="1" smtClean="0">
                <a:latin typeface="Palatino Linotype" pitchFamily="18" charset="0"/>
              </a:rPr>
              <a:t>Se</a:t>
            </a:r>
            <a:r>
              <a:rPr lang="it-IT" sz="3200" dirty="0" err="1" smtClean="0">
                <a:latin typeface="Palatino Linotype"/>
              </a:rPr>
              <a:t>ñora</a:t>
            </a:r>
            <a:r>
              <a:rPr lang="it-IT" sz="3200" dirty="0" smtClean="0">
                <a:latin typeface="Palatino Linotype"/>
              </a:rPr>
              <a:t> de la </a:t>
            </a:r>
            <a:r>
              <a:rPr lang="it-IT" sz="3200" dirty="0" err="1" smtClean="0">
                <a:latin typeface="Palatino Linotype"/>
              </a:rPr>
              <a:t>Concepciòn</a:t>
            </a:r>
            <a:r>
              <a:rPr lang="it-IT" sz="3200" dirty="0" smtClean="0">
                <a:latin typeface="Palatino Linotype"/>
              </a:rPr>
              <a:t> fondata dal P. Eusebio Chino S.J. in California</a:t>
            </a:r>
            <a:endParaRPr lang="it-IT" sz="32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852160" cy="38999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44447365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724128" y="973172"/>
            <a:ext cx="2547850" cy="4832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Palatino Linotype" pitchFamily="18" charset="0"/>
              </a:rPr>
              <a:t>Church of the </a:t>
            </a:r>
            <a:r>
              <a:rPr lang="it-IT" sz="2800" dirty="0" err="1" smtClean="0">
                <a:latin typeface="Palatino Linotype" pitchFamily="18" charset="0"/>
              </a:rPr>
              <a:t>Immaculate</a:t>
            </a:r>
            <a:r>
              <a:rPr lang="it-IT" sz="2800" dirty="0" smtClean="0">
                <a:latin typeface="Palatino Linotype" pitchFamily="18" charset="0"/>
              </a:rPr>
              <a:t> Conception of </a:t>
            </a:r>
            <a:r>
              <a:rPr lang="it-IT" sz="2800" dirty="0" err="1" smtClean="0">
                <a:latin typeface="Palatino Linotype" pitchFamily="18" charset="0"/>
              </a:rPr>
              <a:t>Our</a:t>
            </a:r>
            <a:r>
              <a:rPr lang="it-IT" sz="2800" dirty="0" smtClean="0">
                <a:latin typeface="Palatino Linotype" pitchFamily="18" charset="0"/>
              </a:rPr>
              <a:t> Lady a Hangzhou in Cina fondata nel 1659 dal gesuita trentino P. Martino Martini.</a:t>
            </a:r>
            <a:endParaRPr lang="it-IT" sz="28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03" y="634524"/>
            <a:ext cx="3714750" cy="55721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762524"/>
            <a:ext cx="3936206" cy="55697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5724128" y="1402898"/>
            <a:ext cx="2547850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Palatino Linotype" pitchFamily="18" charset="0"/>
              </a:rPr>
              <a:t>Frontespizio del volume del P. Giovanni Perrone S.J., membro della Commissione pontificia per la definizione del dogma. </a:t>
            </a:r>
            <a:endParaRPr lang="it-IT" sz="28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4" y="620688"/>
            <a:ext cx="7315200" cy="44577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1259632" y="5301208"/>
            <a:ext cx="705678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Palatino Linotype" pitchFamily="18" charset="0"/>
              </a:rPr>
              <a:t>Mosaico dell’Immacolata Concezione nel Duomo di Monreale, sotto la maestosa effige del «Pantocrator»</a:t>
            </a:r>
            <a:r>
              <a:rPr lang="it-IT" sz="2000" dirty="0" smtClean="0">
                <a:latin typeface="Palatino Linotype" pitchFamily="18" charset="0"/>
              </a:rPr>
              <a:t>.</a:t>
            </a:r>
            <a:endParaRPr lang="it-IT" sz="20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4616058" cy="61684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5868144" y="1515556"/>
            <a:ext cx="2808312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Palatino Linotype" pitchFamily="18" charset="0"/>
              </a:rPr>
              <a:t>La Cappella dell’Immacolata Concezione o Cappella Senatoria nella Chiesa di San Francesco d’Assisi di Palermo</a:t>
            </a:r>
            <a:r>
              <a:rPr lang="it-IT" sz="2000" dirty="0" smtClean="0">
                <a:latin typeface="Palatino Linotype" pitchFamily="18" charset="0"/>
              </a:rPr>
              <a:t>.</a:t>
            </a:r>
            <a:endParaRPr lang="it-IT" sz="20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490812" y="980728"/>
            <a:ext cx="2520280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Palatino Linotype" pitchFamily="18" charset="0"/>
              </a:rPr>
              <a:t>Frontespizio del volume del gesuita palermitano P. Vincenzo </a:t>
            </a:r>
            <a:r>
              <a:rPr lang="it-IT" sz="2400" dirty="0" err="1" smtClean="0">
                <a:latin typeface="Palatino Linotype" pitchFamily="18" charset="0"/>
              </a:rPr>
              <a:t>Fassari</a:t>
            </a:r>
            <a:r>
              <a:rPr lang="it-IT" sz="2400" dirty="0" smtClean="0">
                <a:latin typeface="Palatino Linotype" pitchFamily="18" charset="0"/>
              </a:rPr>
              <a:t> con una splendida marca tipografica (veliero con il motto degli stampatori «</a:t>
            </a:r>
            <a:r>
              <a:rPr lang="it-IT" sz="2400" i="1" dirty="0" err="1" smtClean="0">
                <a:latin typeface="Palatino Linotype" pitchFamily="18" charset="0"/>
              </a:rPr>
              <a:t>Ingenium</a:t>
            </a:r>
            <a:r>
              <a:rPr lang="it-IT" sz="2400" i="1" dirty="0" smtClean="0">
                <a:latin typeface="Palatino Linotype" pitchFamily="18" charset="0"/>
              </a:rPr>
              <a:t> </a:t>
            </a:r>
            <a:r>
              <a:rPr lang="it-IT" sz="2400" i="1" dirty="0" err="1" smtClean="0">
                <a:latin typeface="Palatino Linotype" pitchFamily="18" charset="0"/>
              </a:rPr>
              <a:t>superat</a:t>
            </a:r>
            <a:r>
              <a:rPr lang="it-IT" sz="2400" i="1" dirty="0" smtClean="0">
                <a:latin typeface="Palatino Linotype" pitchFamily="18" charset="0"/>
              </a:rPr>
              <a:t> </a:t>
            </a:r>
            <a:r>
              <a:rPr lang="it-IT" sz="2400" i="1" dirty="0" err="1" smtClean="0">
                <a:latin typeface="Palatino Linotype" pitchFamily="18" charset="0"/>
              </a:rPr>
              <a:t>vires</a:t>
            </a:r>
            <a:r>
              <a:rPr lang="it-IT" sz="2400" dirty="0" smtClean="0">
                <a:latin typeface="Palatino Linotype" pitchFamily="18" charset="0"/>
              </a:rPr>
              <a:t>» </a:t>
            </a:r>
            <a:endParaRPr lang="it-IT" sz="20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7" y="620688"/>
            <a:ext cx="3936206" cy="55697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6" y="332656"/>
            <a:ext cx="3465576" cy="49011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0" y="332656"/>
            <a:ext cx="3465576" cy="49011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1115616" y="5445224"/>
            <a:ext cx="756084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latino Linotype" pitchFamily="18" charset="0"/>
              </a:rPr>
              <a:t>Frontespizio del volume del Muratori (</a:t>
            </a:r>
            <a:r>
              <a:rPr lang="it-IT" sz="2000" dirty="0" err="1" smtClean="0">
                <a:latin typeface="Palatino Linotype" pitchFamily="18" charset="0"/>
              </a:rPr>
              <a:t>pseud</a:t>
            </a:r>
            <a:r>
              <a:rPr lang="it-IT" sz="2000" dirty="0" smtClean="0">
                <a:latin typeface="Palatino Linotype" pitchFamily="18" charset="0"/>
              </a:rPr>
              <a:t>. </a:t>
            </a:r>
            <a:r>
              <a:rPr lang="it-IT" sz="2000" dirty="0" err="1" smtClean="0">
                <a:latin typeface="Palatino Linotype" pitchFamily="18" charset="0"/>
              </a:rPr>
              <a:t>Lamindo</a:t>
            </a:r>
            <a:r>
              <a:rPr lang="it-IT" sz="2000" dirty="0" smtClean="0">
                <a:latin typeface="Palatino Linotype" pitchFamily="18" charset="0"/>
              </a:rPr>
              <a:t> </a:t>
            </a:r>
            <a:r>
              <a:rPr lang="it-IT" sz="2000" dirty="0" err="1" smtClean="0">
                <a:latin typeface="Palatino Linotype" pitchFamily="18" charset="0"/>
              </a:rPr>
              <a:t>Pritanio</a:t>
            </a:r>
            <a:r>
              <a:rPr lang="it-IT" sz="2000" dirty="0" smtClean="0">
                <a:latin typeface="Palatino Linotype" pitchFamily="18" charset="0"/>
              </a:rPr>
              <a:t>) e di quello del gesuita palermitano P. Francesco Burgio (</a:t>
            </a:r>
            <a:r>
              <a:rPr lang="it-IT" sz="2000" dirty="0" err="1" smtClean="0">
                <a:latin typeface="Palatino Linotype" pitchFamily="18" charset="0"/>
              </a:rPr>
              <a:t>pseud</a:t>
            </a:r>
            <a:r>
              <a:rPr lang="it-IT" sz="2000" dirty="0" smtClean="0">
                <a:latin typeface="Palatino Linotype" pitchFamily="18" charset="0"/>
              </a:rPr>
              <a:t>. Candido </a:t>
            </a:r>
            <a:r>
              <a:rPr lang="it-IT" sz="2000" dirty="0" err="1" smtClean="0">
                <a:latin typeface="Palatino Linotype" pitchFamily="18" charset="0"/>
              </a:rPr>
              <a:t>Parthenotimo</a:t>
            </a:r>
            <a:r>
              <a:rPr lang="it-IT" sz="2000" dirty="0" smtClean="0">
                <a:latin typeface="Palatino Linotype" pitchFamily="18" charset="0"/>
              </a:rPr>
              <a:t>).</a:t>
            </a:r>
            <a:endParaRPr lang="it-IT" sz="20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796136" y="1044019"/>
            <a:ext cx="2304256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Palatino Linotype" pitchFamily="18" charset="0"/>
              </a:rPr>
              <a:t>Frontespizio del volume del canonico Antonino Mongitore dedicato alla relazione tra Maria Vergine e Palermo</a:t>
            </a:r>
            <a:r>
              <a:rPr lang="it-IT" sz="2000" dirty="0" smtClean="0">
                <a:latin typeface="Palatino Linotype" pitchFamily="18" charset="0"/>
              </a:rPr>
              <a:t>.</a:t>
            </a:r>
            <a:endParaRPr lang="it-IT" sz="20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86" y="479485"/>
            <a:ext cx="3936206" cy="55697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483768" y="5373216"/>
            <a:ext cx="461764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Palatino Linotype" pitchFamily="18" charset="0"/>
              </a:rPr>
              <a:t>Nella peste a Palermo nel 1624 i Camilliani si distinsero per le loro opere di carità.</a:t>
            </a:r>
            <a:endParaRPr lang="it-IT" sz="24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23" y="188640"/>
            <a:ext cx="4283869" cy="50006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267200" cy="6096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148064" y="1196752"/>
            <a:ext cx="2880320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Palatino Linotype" pitchFamily="18" charset="0"/>
              </a:rPr>
              <a:t>Il 15 luglio 1624 vengono rinvenute, sul Monte Pellegrino, le ossa di S. Rosalia, qui rappresentata in un’immagine d’epoca.</a:t>
            </a:r>
            <a:endParaRPr lang="it-IT" sz="28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32" y="602419"/>
            <a:ext cx="3137535" cy="5486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331640" y="5301208"/>
            <a:ext cx="655272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Palatino Linotype" pitchFamily="18" charset="0"/>
              </a:rPr>
              <a:t> Iconografia tradizionale dell’Immacolata Concezione con il classico «Stellario» composto da dodici stelle</a:t>
            </a:r>
            <a:r>
              <a:rPr lang="it-IT" sz="2000" dirty="0" smtClean="0">
                <a:latin typeface="Palatino Linotype" pitchFamily="18" charset="0"/>
              </a:rPr>
              <a:t>.</a:t>
            </a:r>
            <a:endParaRPr lang="it-IT" sz="20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480810" cy="48577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259632" y="5013176"/>
            <a:ext cx="648072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Palatino Linotype" pitchFamily="18" charset="0"/>
              </a:rPr>
              <a:t>Il classico «Stellario» dell’Immacolata Concezione</a:t>
            </a:r>
            <a:r>
              <a:rPr lang="it-IT" sz="2000" dirty="0" smtClean="0">
                <a:latin typeface="Palatino Linotype" pitchFamily="18" charset="0"/>
              </a:rPr>
              <a:t>. </a:t>
            </a:r>
            <a:endParaRPr lang="it-IT" sz="20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481468"/>
            <a:ext cx="4381500" cy="40957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259632" y="5157192"/>
            <a:ext cx="691276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Palatino Linotype" pitchFamily="18" charset="0"/>
              </a:rPr>
              <a:t>Il «Vespro dello Stellario» del 1644 di </a:t>
            </a:r>
            <a:r>
              <a:rPr lang="it-IT" sz="2800" dirty="0" err="1" smtClean="0">
                <a:latin typeface="Palatino Linotype" pitchFamily="18" charset="0"/>
              </a:rPr>
              <a:t>Bonaventura</a:t>
            </a:r>
            <a:r>
              <a:rPr lang="it-IT" sz="2800" dirty="0" smtClean="0">
                <a:latin typeface="Palatino Linotype" pitchFamily="18" charset="0"/>
              </a:rPr>
              <a:t> Rubino in edizione moderna</a:t>
            </a:r>
            <a:r>
              <a:rPr lang="it-IT" sz="2000" dirty="0" smtClean="0">
                <a:latin typeface="Palatino Linotype" pitchFamily="18" charset="0"/>
              </a:rPr>
              <a:t>. </a:t>
            </a:r>
            <a:endParaRPr lang="it-IT" sz="20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44" y="469249"/>
            <a:ext cx="4986528" cy="43891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211960" y="3414479"/>
            <a:ext cx="4503137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Palatino Linotype" pitchFamily="18" charset="0"/>
              </a:rPr>
              <a:t>8</a:t>
            </a:r>
            <a:r>
              <a:rPr lang="it-IT" sz="2800" dirty="0" smtClean="0">
                <a:latin typeface="Palatino Linotype" pitchFamily="18" charset="0"/>
              </a:rPr>
              <a:t> gennaio: Commemorazione del terremoto del 1693 con ringraziamenti alla Immacolata Concezione</a:t>
            </a:r>
            <a:r>
              <a:rPr lang="it-IT" sz="2000" dirty="0" smtClean="0">
                <a:latin typeface="Palatino Linotype" pitchFamily="18" charset="0"/>
              </a:rPr>
              <a:t>. </a:t>
            </a:r>
            <a:endParaRPr lang="it-IT" sz="20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719161" cy="15859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6" y="1235961"/>
            <a:ext cx="3420428" cy="45243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292080" y="1556792"/>
            <a:ext cx="3240360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Palatino Linotype" pitchFamily="18" charset="0"/>
              </a:rPr>
              <a:t>Programma per la solenne definizione </a:t>
            </a:r>
            <a:r>
              <a:rPr lang="it-IT" sz="2800" smtClean="0">
                <a:latin typeface="Palatino Linotype" pitchFamily="18" charset="0"/>
              </a:rPr>
              <a:t>dogmatica dell’Immacolato </a:t>
            </a:r>
            <a:r>
              <a:rPr lang="it-IT" sz="2800" dirty="0" smtClean="0">
                <a:latin typeface="Palatino Linotype" pitchFamily="18" charset="0"/>
              </a:rPr>
              <a:t>Concepimento della Beata Vergine Maria approvato dal Re</a:t>
            </a:r>
            <a:r>
              <a:rPr lang="it-IT" sz="2000" dirty="0" smtClean="0">
                <a:latin typeface="Palatino Linotype" pitchFamily="18" charset="0"/>
              </a:rPr>
              <a:t>.</a:t>
            </a:r>
            <a:endParaRPr lang="it-IT" sz="20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89" y="692696"/>
            <a:ext cx="3936206" cy="55697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148064" y="1772816"/>
            <a:ext cx="3600400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Palatino Linotype" pitchFamily="18" charset="0"/>
              </a:rPr>
              <a:t>Programma  per le celebrazioni </a:t>
            </a:r>
            <a:r>
              <a:rPr lang="it-IT" sz="2800" smtClean="0">
                <a:latin typeface="Palatino Linotype" pitchFamily="18" charset="0"/>
              </a:rPr>
              <a:t>della solenne </a:t>
            </a:r>
            <a:r>
              <a:rPr lang="it-IT" sz="2800" dirty="0" smtClean="0">
                <a:latin typeface="Palatino Linotype" pitchFamily="18" charset="0"/>
              </a:rPr>
              <a:t>definizione dogmatica dell’Immacolata tenute nel Collegio Massimo di Palermo il 2 marzo 1855.</a:t>
            </a:r>
            <a:endParaRPr lang="it-IT" sz="28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843771"/>
            <a:ext cx="3936206" cy="55697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652120" y="1831464"/>
            <a:ext cx="2664296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Palatino Linotype" pitchFamily="18" charset="0"/>
              </a:rPr>
              <a:t>Tema dell’Accademia tenuta al Collegio Massimo il 2 marzo 1855</a:t>
            </a:r>
            <a:r>
              <a:rPr lang="it-IT" sz="2000" dirty="0" smtClean="0">
                <a:latin typeface="Palatino Linotype" pitchFamily="18" charset="0"/>
              </a:rPr>
              <a:t>.  </a:t>
            </a:r>
            <a:endParaRPr lang="it-IT" sz="20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79485"/>
            <a:ext cx="3936206" cy="55697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724128" y="1196752"/>
            <a:ext cx="2736304" cy="4832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latin typeface="Palatino Linotype" pitchFamily="18" charset="0"/>
              </a:rPr>
              <a:t>Immacolata Concezione </a:t>
            </a:r>
          </a:p>
          <a:p>
            <a:pPr algn="ctr"/>
            <a:r>
              <a:rPr lang="it-IT" sz="2800" dirty="0" smtClean="0">
                <a:latin typeface="Palatino Linotype" pitchFamily="18" charset="0"/>
              </a:rPr>
              <a:t>di </a:t>
            </a:r>
          </a:p>
          <a:p>
            <a:pPr algn="ctr"/>
            <a:r>
              <a:rPr lang="it-IT" sz="2800" dirty="0" smtClean="0">
                <a:latin typeface="Palatino Linotype" pitchFamily="18" charset="0"/>
              </a:rPr>
              <a:t>Pietro Novelli </a:t>
            </a:r>
          </a:p>
          <a:p>
            <a:pPr algn="ctr"/>
            <a:r>
              <a:rPr lang="it-IT" sz="2800" dirty="0" smtClean="0">
                <a:latin typeface="Palatino Linotype" pitchFamily="18" charset="0"/>
              </a:rPr>
              <a:t>nel cappellone centrale della Chiesa dell’Immacolata Concezione al Capo a Palermo</a:t>
            </a:r>
            <a:r>
              <a:rPr lang="it-IT" sz="2000" dirty="0" smtClean="0">
                <a:latin typeface="Palatino Linotype" pitchFamily="18" charset="0"/>
              </a:rPr>
              <a:t>. </a:t>
            </a:r>
            <a:endParaRPr lang="it-IT" sz="20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44" y="730822"/>
            <a:ext cx="4106228" cy="5486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64088" y="1689770"/>
            <a:ext cx="2808312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Palatino Linotype" pitchFamily="18" charset="0"/>
              </a:rPr>
              <a:t>Statua di </a:t>
            </a:r>
          </a:p>
          <a:p>
            <a:pPr algn="ctr"/>
            <a:r>
              <a:rPr lang="it-IT" sz="2800" dirty="0" smtClean="0">
                <a:latin typeface="Palatino Linotype" pitchFamily="18" charset="0"/>
              </a:rPr>
              <a:t>S. Ignazio posta nella nicchia al di sopra della Cappella dell’Immacolata nell’omonima chiesa al Capo</a:t>
            </a:r>
            <a:r>
              <a:rPr lang="it-IT" sz="2400" dirty="0" smtClean="0">
                <a:latin typeface="Palatino Linotype" pitchFamily="18" charset="0"/>
              </a:rPr>
              <a:t>. </a:t>
            </a:r>
            <a:endParaRPr lang="it-IT" sz="24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8" y="1124744"/>
            <a:ext cx="3665220" cy="4953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755576" y="1443548"/>
            <a:ext cx="7776864" cy="378565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«Il </a:t>
            </a:r>
            <a:r>
              <a:rPr lang="it-IT" sz="6000" dirty="0">
                <a:solidFill>
                  <a:srgbClr val="002060"/>
                </a:solidFill>
                <a:latin typeface="Monotype Corsiva"/>
                <a:ea typeface="Times New Roman"/>
              </a:rPr>
              <a:t>dogma della Concezione Immacolata di Maria e la Compagnia di Gesù in Sicilia</a:t>
            </a:r>
            <a:r>
              <a:rPr lang="it-IT" sz="600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»</a:t>
            </a:r>
            <a:endParaRPr lang="it-IT" sz="54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8064179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994294" y="4437112"/>
            <a:ext cx="3672408" cy="193899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Palatino Linotype" panose="02040502050505030304" pitchFamily="18" charset="0"/>
              </a:rPr>
              <a:t>Omelia del Cardinale Carlo Maria Martini nella solennità dell’Immacolata nel Duomo di Milano l’8 </a:t>
            </a:r>
            <a:r>
              <a:rPr lang="it-IT" sz="2400" dirty="0" smtClean="0">
                <a:noFill/>
                <a:latin typeface="Palatino Linotype" panose="02040502050505030304" pitchFamily="18" charset="0"/>
              </a:rPr>
              <a:t>dicembre</a:t>
            </a:r>
            <a:r>
              <a:rPr lang="it-IT" sz="2400" dirty="0" smtClean="0">
                <a:latin typeface="Palatino Linotype" panose="02040502050505030304" pitchFamily="18" charset="0"/>
              </a:rPr>
              <a:t> 1989.</a:t>
            </a:r>
            <a:endParaRPr lang="it-IT" sz="2400" dirty="0">
              <a:latin typeface="Palatino Linotype" panose="02040502050505030304" pitchFamily="18" charset="0"/>
            </a:endParaRPr>
          </a:p>
        </p:txBody>
      </p:sp>
      <p:sp>
        <p:nvSpPr>
          <p:cNvPr id="4" name="Pergamena 1 3"/>
          <p:cNvSpPr/>
          <p:nvPr/>
        </p:nvSpPr>
        <p:spPr>
          <a:xfrm>
            <a:off x="714040" y="260648"/>
            <a:ext cx="4001976" cy="6336704"/>
          </a:xfrm>
          <a:prstGeom prst="verticalScroll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Monotype Corsiva" panose="03010101010201010101" pitchFamily="66" charset="0"/>
              </a:rPr>
              <a:t>Perché ciò che suscita in noi la proclamazione  del mistero di Maria Immacolata, della sua immacolata concezione, è anzitutto il senso di un quasi indicibile stupore per quanto Dio ha fatto in un’umile creatura umana, per quanto ha saputo operare nelle tenebre  del peccato e della storia la potenza santificatrice dell’Altissimo.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98" y="332656"/>
            <a:ext cx="2698750" cy="38969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331640" y="5517232"/>
            <a:ext cx="662473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Palatino Linotype" pitchFamily="18" charset="0"/>
              </a:rPr>
              <a:t>L’Immacolata Concezione copre con il suo manto alcuni Santi della Compagnia (dipinto anonimo del  XVII° sec</a:t>
            </a:r>
            <a:r>
              <a:rPr lang="it-IT" sz="2000" dirty="0" smtClean="0">
                <a:latin typeface="Palatino Linotype" pitchFamily="18" charset="0"/>
              </a:rPr>
              <a:t>. ).</a:t>
            </a:r>
            <a:endParaRPr lang="it-IT" sz="2000" dirty="0">
              <a:latin typeface="Palatino Linotype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486400" cy="50120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691680" y="5786100"/>
            <a:ext cx="66247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Palatino Linotype" pitchFamily="18" charset="0"/>
              </a:rPr>
              <a:t>S.S. Papa Francesco a Piazza di Spagna</a:t>
            </a:r>
            <a:r>
              <a:rPr lang="it-IT" sz="2000" dirty="0" smtClean="0">
                <a:latin typeface="Palatino Linotype" pitchFamily="18" charset="0"/>
              </a:rPr>
              <a:t>. </a:t>
            </a:r>
            <a:endParaRPr lang="it-IT" sz="20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7620000" cy="50768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35808190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4" name="Onda 1 3"/>
          <p:cNvSpPr/>
          <p:nvPr/>
        </p:nvSpPr>
        <p:spPr>
          <a:xfrm>
            <a:off x="486629" y="1484784"/>
            <a:ext cx="8117820" cy="3744416"/>
          </a:xfrm>
          <a:prstGeom prst="wav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2426112"/>
            <a:ext cx="7344816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L’Immacolata Concezione nei frontespizi e negli antiporta di libri antichi</a:t>
            </a:r>
            <a:endParaRPr lang="it-IT" sz="4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37592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6119"/>
            <a:ext cx="4091940" cy="59493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57022568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35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477000" cy="3619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27579957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36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9409"/>
            <a:ext cx="7634287" cy="58073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9665249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7" y="1268760"/>
            <a:ext cx="7789545" cy="42233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58805479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38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88613"/>
            <a:ext cx="4526280" cy="56502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98454385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39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872413" cy="43957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82831181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436096" y="2348880"/>
            <a:ext cx="288032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Palatino Linotype" pitchFamily="18" charset="0"/>
              </a:rPr>
              <a:t>Lettera apostolica di S.S. Pio IX dell’8 dicembre 1854 </a:t>
            </a:r>
            <a:endParaRPr lang="it-IT" sz="32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3771"/>
            <a:ext cx="3936206" cy="55697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40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872413" cy="45624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37630547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41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839251"/>
            <a:ext cx="7872413" cy="51339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70594611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42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61764"/>
            <a:ext cx="7085171" cy="5143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41800717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43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7085171" cy="52463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4323690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44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20688"/>
            <a:ext cx="3813810" cy="55640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50754311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45</a:t>
            </a:fld>
            <a:endParaRPr lang="it-IT"/>
          </a:p>
        </p:txBody>
      </p:sp>
      <p:pic>
        <p:nvPicPr>
          <p:cNvPr id="8" name="Immagine 7" descr="JesuitsSymbo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76264" y="404664"/>
            <a:ext cx="4572000" cy="335470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Immagine 12" descr="Chi-sono-i-gesuiti-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86086" y="4077072"/>
            <a:ext cx="5810250" cy="2438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004048" y="1700808"/>
            <a:ext cx="3096344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Palatino Linotype" pitchFamily="18" charset="0"/>
              </a:rPr>
              <a:t>La </a:t>
            </a:r>
          </a:p>
          <a:p>
            <a:pPr algn="ctr"/>
            <a:r>
              <a:rPr lang="it-IT" sz="3200" dirty="0" smtClean="0">
                <a:latin typeface="Palatino Linotype" pitchFamily="18" charset="0"/>
              </a:rPr>
              <a:t>«</a:t>
            </a:r>
            <a:r>
              <a:rPr lang="it-IT" sz="3200" i="1" dirty="0" smtClean="0">
                <a:latin typeface="Palatino Linotype" pitchFamily="18" charset="0"/>
              </a:rPr>
              <a:t>Madonna appare a S.  Ignazio</a:t>
            </a:r>
            <a:r>
              <a:rPr lang="it-IT" sz="3200" dirty="0" smtClean="0">
                <a:latin typeface="Palatino Linotype" pitchFamily="18" charset="0"/>
              </a:rPr>
              <a:t>» </a:t>
            </a:r>
          </a:p>
          <a:p>
            <a:pPr algn="ctr"/>
            <a:r>
              <a:rPr lang="it-IT" sz="3200" dirty="0" smtClean="0">
                <a:latin typeface="Palatino Linotype" pitchFamily="18" charset="0"/>
              </a:rPr>
              <a:t>dipinto di </a:t>
            </a:r>
            <a:r>
              <a:rPr lang="it-IT" sz="3200" dirty="0" err="1" smtClean="0">
                <a:latin typeface="Palatino Linotype" pitchFamily="18" charset="0"/>
              </a:rPr>
              <a:t>Sébastien</a:t>
            </a:r>
            <a:r>
              <a:rPr lang="it-IT" sz="3200" dirty="0" smtClean="0">
                <a:latin typeface="Palatino Linotype" pitchFamily="18" charset="0"/>
              </a:rPr>
              <a:t> </a:t>
            </a:r>
            <a:r>
              <a:rPr lang="it-IT" sz="3200" dirty="0" err="1" smtClean="0">
                <a:latin typeface="Palatino Linotype" pitchFamily="18" charset="0"/>
              </a:rPr>
              <a:t>Bourdon</a:t>
            </a:r>
            <a:endParaRPr lang="it-IT" sz="32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" y="1124744"/>
            <a:ext cx="3691890" cy="4572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508104" y="460985"/>
            <a:ext cx="3024336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Palatino Linotype" pitchFamily="18" charset="0"/>
              </a:rPr>
              <a:t>Maria SS. della Strada (che si venera nella Chiesa del Gesù a Roma) in un santino d’epoca</a:t>
            </a:r>
            <a:endParaRPr lang="it-IT" sz="40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4" y="260648"/>
            <a:ext cx="3896591" cy="608491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508104" y="1484784"/>
            <a:ext cx="3168352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Palatino Linotype" pitchFamily="18" charset="0"/>
              </a:rPr>
              <a:t>Cappella dell’Immacolata e di S. Francesco Borgia nella Chiesa del Gesù (Casa Professa) di </a:t>
            </a:r>
          </a:p>
          <a:p>
            <a:pPr algn="ctr"/>
            <a:r>
              <a:rPr lang="it-IT" sz="3200" dirty="0" smtClean="0">
                <a:latin typeface="Palatino Linotype" pitchFamily="18" charset="0"/>
              </a:rPr>
              <a:t>Palermo</a:t>
            </a:r>
            <a:endParaRPr lang="it-IT" sz="32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4" y="757614"/>
            <a:ext cx="4091940" cy="5715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716016" y="1208941"/>
            <a:ext cx="396044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Palatino Linotype" pitchFamily="18" charset="0"/>
              </a:rPr>
              <a:t>Dipinto di </a:t>
            </a:r>
          </a:p>
          <a:p>
            <a:pPr algn="ctr"/>
            <a:r>
              <a:rPr lang="it-IT" sz="3600" dirty="0" smtClean="0">
                <a:latin typeface="Palatino Linotype" pitchFamily="18" charset="0"/>
              </a:rPr>
              <a:t>Rosalia Novelli (1663) </a:t>
            </a:r>
          </a:p>
          <a:p>
            <a:pPr algn="ctr"/>
            <a:r>
              <a:rPr lang="it-IT" sz="3600" dirty="0" smtClean="0">
                <a:latin typeface="Palatino Linotype" pitchFamily="18" charset="0"/>
              </a:rPr>
              <a:t>nella Cappella </a:t>
            </a:r>
          </a:p>
          <a:p>
            <a:pPr lvl="1" algn="ctr"/>
            <a:r>
              <a:rPr lang="it-IT" sz="3600" dirty="0" smtClean="0">
                <a:latin typeface="Palatino Linotype" pitchFamily="18" charset="0"/>
              </a:rPr>
              <a:t>dell’Immacolata(</a:t>
            </a:r>
            <a:r>
              <a:rPr lang="it-IT" sz="3600" i="1" dirty="0" smtClean="0">
                <a:latin typeface="Palatino Linotype" pitchFamily="18" charset="0"/>
              </a:rPr>
              <a:t>con S. Francesco Borgia genuflesso ai suoi piedi</a:t>
            </a:r>
            <a:r>
              <a:rPr lang="it-IT" sz="3600" dirty="0" smtClean="0">
                <a:latin typeface="Palatino Linotype" pitchFamily="18" charset="0"/>
              </a:rPr>
              <a:t>)</a:t>
            </a:r>
            <a:endParaRPr lang="it-IT" sz="36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6" y="692696"/>
            <a:ext cx="3131820" cy="570928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" y="115200"/>
            <a:ext cx="742857" cy="7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F270-BE41-400F-8676-AED71CCA0C6B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220072" y="1260043"/>
            <a:ext cx="352839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Palatino Linotype" pitchFamily="18" charset="0"/>
              </a:rPr>
              <a:t>Ignazio ai piedi della</a:t>
            </a:r>
          </a:p>
          <a:p>
            <a:pPr algn="ctr"/>
            <a:r>
              <a:rPr lang="it-IT" sz="4000" dirty="0" smtClean="0">
                <a:latin typeface="Palatino Linotype" pitchFamily="18" charset="0"/>
              </a:rPr>
              <a:t>Immacolata Concezione (</a:t>
            </a:r>
            <a:r>
              <a:rPr lang="it-IT" sz="4000" i="1" dirty="0" err="1" smtClean="0">
                <a:latin typeface="Palatino Linotype" pitchFamily="18" charset="0"/>
              </a:rPr>
              <a:t>Casajoana</a:t>
            </a:r>
            <a:r>
              <a:rPr lang="it-IT" sz="4000" dirty="0" smtClean="0">
                <a:latin typeface="Palatino Linotype" pitchFamily="18" charset="0"/>
              </a:rPr>
              <a:t> </a:t>
            </a:r>
          </a:p>
          <a:p>
            <a:pPr algn="ctr"/>
            <a:r>
              <a:rPr lang="it-IT" sz="4000" dirty="0" smtClean="0">
                <a:latin typeface="Palatino Linotype" pitchFamily="18" charset="0"/>
              </a:rPr>
              <a:t>a </a:t>
            </a:r>
          </a:p>
          <a:p>
            <a:pPr algn="ctr"/>
            <a:r>
              <a:rPr lang="it-IT" sz="4000" dirty="0" smtClean="0">
                <a:latin typeface="Palatino Linotype" pitchFamily="18" charset="0"/>
              </a:rPr>
              <a:t>Manresa)</a:t>
            </a:r>
            <a:endParaRPr lang="it-IT" sz="4000" dirty="0">
              <a:latin typeface="Palatino Linotype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9485"/>
            <a:ext cx="3934968" cy="60228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5771774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674</Words>
  <Application>Microsoft Office PowerPoint</Application>
  <PresentationFormat>Presentazione su schermo (4:3)</PresentationFormat>
  <Paragraphs>137</Paragraphs>
  <Slides>45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Nino</dc:creator>
  <cp:lastModifiedBy>Giuseppe Portogallo</cp:lastModifiedBy>
  <cp:revision>288</cp:revision>
  <dcterms:created xsi:type="dcterms:W3CDTF">2014-01-16T17:33:39Z</dcterms:created>
  <dcterms:modified xsi:type="dcterms:W3CDTF">2017-12-15T08:25:13Z</dcterms:modified>
</cp:coreProperties>
</file>